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60" r:id="rId9"/>
    <p:sldId id="272" r:id="rId10"/>
    <p:sldId id="261" r:id="rId11"/>
    <p:sldId id="273" r:id="rId12"/>
    <p:sldId id="262" r:id="rId13"/>
    <p:sldId id="274" r:id="rId14"/>
    <p:sldId id="263" r:id="rId15"/>
    <p:sldId id="275" r:id="rId16"/>
    <p:sldId id="264" r:id="rId17"/>
    <p:sldId id="276" r:id="rId18"/>
    <p:sldId id="265" r:id="rId19"/>
    <p:sldId id="277" r:id="rId20"/>
    <p:sldId id="266" r:id="rId21"/>
    <p:sldId id="278" r:id="rId22"/>
    <p:sldId id="267" r:id="rId23"/>
    <p:sldId id="279" r:id="rId24"/>
    <p:sldId id="268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shma-G-Nair-1001/DataSpark-Project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A200-B4F8-4759-B83C-6A49488EA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DataSpark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C9A4E-A8C7-4EDE-96F8-34EC2F7A3F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Power BI &amp; My 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01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0AF7-FF35-46C3-9343-6B85A496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by year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0D2-554A-4F35-BB54-134E4682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30" y="1549898"/>
            <a:ext cx="10131425" cy="1829298"/>
          </a:xfrm>
        </p:spPr>
        <p:txBody>
          <a:bodyPr/>
          <a:lstStyle/>
          <a:p>
            <a:r>
              <a:rPr lang="en-US" dirty="0"/>
              <a:t>﻿Sum of Orders trended down, resulting in a 31.03% decrease between 2016 and 2021.</a:t>
            </a:r>
          </a:p>
          <a:p>
            <a:r>
              <a:rPr lang="en-US" dirty="0"/>
              <a:t>Highest orders were in year 2019 and least in 2021.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23314-BFEC-4D56-892A-5FD87757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483" y="3104808"/>
            <a:ext cx="6447079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5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1C52-A957-4846-8F90-8F62201E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by year-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D49A16-167D-4185-AD9B-619E0880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322" y="1648264"/>
            <a:ext cx="9761904" cy="507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8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06C8-E6A4-4DC0-8A18-C38A7765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distribution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2D66-E2CB-43E0-BE4C-206BCD502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286933"/>
          </a:xfrm>
        </p:spPr>
        <p:txBody>
          <a:bodyPr/>
          <a:lstStyle/>
          <a:p>
            <a:r>
              <a:rPr lang="en-US" dirty="0"/>
              <a:t>﻿Computers accounted highest for 22.30% of Count of Category.</a:t>
            </a:r>
          </a:p>
          <a:p>
            <a:r>
              <a:rPr lang="en-US" dirty="0"/>
              <a:t>5.66%, the least category count is for TV and video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72111-E4C4-442D-A42A-02FAABB1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06" y="3172506"/>
            <a:ext cx="8085051" cy="35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3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5DA3-1BEA-4CE0-A780-D7F70CE9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distribution – 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54831-F724-49BB-AB0D-05AA829B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74" y="1576273"/>
            <a:ext cx="8405720" cy="51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1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9CD-5C86-44AC-8A16-0AF8982B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quantity by category and subcategory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E9F9-C2C4-4B2D-9938-2A6301F4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8" y="1488142"/>
            <a:ext cx="10131425" cy="2330823"/>
          </a:xfrm>
        </p:spPr>
        <p:txBody>
          <a:bodyPr/>
          <a:lstStyle/>
          <a:p>
            <a:r>
              <a:rPr lang="en-US" dirty="0"/>
              <a:t>Computers category gives highest quantity for sales of 44K</a:t>
            </a:r>
          </a:p>
          <a:p>
            <a:r>
              <a:rPr lang="en-US" dirty="0"/>
              <a:t>TV and Videos being lowest</a:t>
            </a:r>
          </a:p>
          <a:p>
            <a:r>
              <a:rPr lang="en-US" dirty="0"/>
              <a:t>Cell phones are second in quantity sold</a:t>
            </a:r>
          </a:p>
          <a:p>
            <a:r>
              <a:rPr lang="en-US" dirty="0"/>
              <a:t>Cameras and home appliances gives equal sum of quantity of 18K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D22D-F384-4D1D-8981-F4359B33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39" y="3509564"/>
            <a:ext cx="5364238" cy="31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02F3-062C-4383-9F77-CD27F9B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quantity by category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217BF-F9DF-4EF4-A659-84C387F7B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989" y="2141537"/>
            <a:ext cx="7969624" cy="4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F58A-79F7-4991-86CA-3F0C53D4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stores across countries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0ABE-C87C-4CB7-9C60-8A9064DDB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are distributed across 8 countries</a:t>
            </a:r>
          </a:p>
          <a:p>
            <a:r>
              <a:rPr lang="en-US" dirty="0"/>
              <a:t>United States has most number of stores located.</a:t>
            </a:r>
          </a:p>
          <a:p>
            <a:r>
              <a:rPr lang="en-US" dirty="0"/>
              <a:t>Italy has least number of stores of 3 in 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4B29D-459F-4B10-BDFF-5C2A1477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04" y="3576918"/>
            <a:ext cx="7365292" cy="31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0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533C-1928-4EE3-A7AD-B9581EF6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stores across countries-</a:t>
            </a:r>
            <a:br>
              <a:rPr lang="en-US" dirty="0"/>
            </a:b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8749F-33E4-4031-9191-E79205239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48" y="2010480"/>
            <a:ext cx="7297272" cy="48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4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9647-A648-41BC-9736-A7A0DA81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stores in square </a:t>
            </a:r>
            <a:r>
              <a:rPr lang="en-US" dirty="0" err="1"/>
              <a:t>metres</a:t>
            </a:r>
            <a:r>
              <a:rPr lang="en-US" dirty="0"/>
              <a:t> by country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4835-9019-44C1-8C9C-197BF904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in US are total around 38K </a:t>
            </a:r>
            <a:r>
              <a:rPr lang="en-US" dirty="0" err="1"/>
              <a:t>sq.m</a:t>
            </a:r>
            <a:r>
              <a:rPr lang="en-US" dirty="0"/>
              <a:t> in space.</a:t>
            </a:r>
          </a:p>
          <a:p>
            <a:r>
              <a:rPr lang="en-US" dirty="0"/>
              <a:t>France accounts 2K </a:t>
            </a:r>
            <a:r>
              <a:rPr lang="en-US" dirty="0" err="1"/>
              <a:t>sq.m</a:t>
            </a:r>
            <a:r>
              <a:rPr lang="en-US" dirty="0"/>
              <a:t> in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6F397-CBFA-409F-9919-27829759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25" y="2663500"/>
            <a:ext cx="5632722" cy="39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D96A-E794-44C0-8FB9-6683B420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stores in square </a:t>
            </a:r>
            <a:r>
              <a:rPr lang="en-US" dirty="0" err="1"/>
              <a:t>metres</a:t>
            </a:r>
            <a:r>
              <a:rPr lang="en-US" dirty="0"/>
              <a:t> by country-</a:t>
            </a:r>
            <a:br>
              <a:rPr lang="en-US" dirty="0"/>
            </a:b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DF91D4-5CCF-4EE8-AAED-868AF6FFD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1772960"/>
            <a:ext cx="7333128" cy="50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5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2680-7E35-4DB4-84F5-976E4ADF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spread across countries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ACCEA-738F-46CC-A184-D5325A682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 ﻿﻿Most of sales and customers are spread in North America.﻿﻿ ﻿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3160C-9D0B-486E-9C46-DA93C06E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79" y="2728668"/>
            <a:ext cx="5845815" cy="35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70A7-D3D5-4D7D-84E2-31AE08B6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Stores opened by year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C443-AB5A-49E3-891A-646772179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36" y="1702797"/>
            <a:ext cx="10131425" cy="3649133"/>
          </a:xfrm>
        </p:spPr>
        <p:txBody>
          <a:bodyPr/>
          <a:lstStyle/>
          <a:p>
            <a:r>
              <a:rPr lang="en-US" dirty="0"/>
              <a:t>﻿Count of Stores opened trended down, resulting in a 66.67% decrease between 2005 and 2019.</a:t>
            </a:r>
          </a:p>
          <a:p>
            <a:r>
              <a:rPr lang="en-US" dirty="0"/>
              <a:t>﻿Count of Stores started trending down on 2014, falling by 66.67% (2) in 5 years.</a:t>
            </a:r>
          </a:p>
          <a:p>
            <a:r>
              <a:rPr lang="en-US" dirty="0"/>
              <a:t>Count of Stores opened dropped from 3 to 1 during its steepest decline between 2014 and 2019.</a:t>
            </a:r>
          </a:p>
          <a:p>
            <a:r>
              <a:rPr lang="en-US" dirty="0"/>
              <a:t>Maximum number of stores were opened in the year 2012.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EF9BD-EF43-40D8-A85D-C19D941B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690" y="3159064"/>
            <a:ext cx="503725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60BB-6330-4809-BC32-CD14B467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Stores opened by year –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7BDE4-4A1D-4A3A-A42A-BAD25B30B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085" y="1608331"/>
            <a:ext cx="6970057" cy="49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E6FD-668B-4562-9231-3B246F8A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orders and quantity by store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7688-1C03-4A9D-A71E-1705F87AF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﻿At 19394182536,  </a:t>
            </a:r>
            <a:r>
              <a:rPr lang="en-US" dirty="0" err="1"/>
              <a:t>hstore</a:t>
            </a:r>
            <a:r>
              <a:rPr lang="en-US" dirty="0"/>
              <a:t> key 0 had the highest orders.</a:t>
            </a:r>
          </a:p>
          <a:p>
            <a:r>
              <a:rPr lang="en-US" dirty="0"/>
              <a:t> Store key 2 had lowest Orders at 7690104.﻿﻿ ﻿﻿ ﻿﻿</a:t>
            </a:r>
          </a:p>
          <a:p>
            <a:r>
              <a:rPr lang="en-US" dirty="0"/>
              <a:t>Total Orders and total Quantity are positively correlated with each other.﻿﻿ </a:t>
            </a:r>
          </a:p>
          <a:p>
            <a:r>
              <a:rPr lang="en-US" dirty="0"/>
              <a:t>Store key﻿﻿ ﻿﻿0 accounted for 21.55% of total orders.﻿﻿ ﻿﻿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D5FA8-9BB4-4237-95D1-EEB846C8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47" y="3290103"/>
            <a:ext cx="4868233" cy="34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0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97C6-5743-410F-A62D-D8CE0C28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orders and quantity by store-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AD9BA7-760F-431A-A6CA-96202A7D8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082" y="2159429"/>
            <a:ext cx="7126942" cy="44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05A4-F8BD-4F45-8D1A-B8EDFA14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customers by store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2907-E8F3-493C-BF5A-186469E01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13,165, store key 0 had the highest Count of Customers</a:t>
            </a:r>
          </a:p>
          <a:p>
            <a:r>
              <a:rPr lang="en-US" dirty="0"/>
              <a:t>Store key 2 had the lowest Count of Customers at 18.﻿﻿ ﻿﻿ </a:t>
            </a:r>
          </a:p>
          <a:p>
            <a:r>
              <a:rPr lang="en-US" dirty="0"/>
              <a:t>Store key ﻿﻿0 accounted for 20.94% of Count of Customers.﻿</a:t>
            </a:r>
          </a:p>
          <a:p>
            <a:r>
              <a:rPr lang="en-US" dirty="0"/>
              <a:t>﻿ ﻿﻿Across all 58 Stores, Count of Customers ranged from 18 to 13,165.</a:t>
            </a:r>
          </a:p>
          <a:p>
            <a:pPr marL="0" indent="0">
              <a:buNone/>
            </a:pPr>
            <a:r>
              <a:rPr lang="en-US" dirty="0"/>
              <a:t>﻿﻿ ﻿﻿ ﻿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A1A78-C78D-49A5-AA4C-5BC66DB66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830" y="2219714"/>
            <a:ext cx="4597735" cy="42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9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2B08-0324-4292-BD24-8A78EAC7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customers by store-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BEDDFC-C786-44E4-B861-12C739876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247" y="1648710"/>
            <a:ext cx="7079249" cy="49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7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19F0-6412-4E73-B846-A504B0F4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6863-455E-402C-AE1B-B4185B9A8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United States hold maximum number of customers and most stores locations.</a:t>
            </a:r>
          </a:p>
          <a:p>
            <a:r>
              <a:rPr lang="en-US" dirty="0"/>
              <a:t>2019 is the year with maximum sales but down the years sales is decreased.</a:t>
            </a:r>
          </a:p>
          <a:p>
            <a:r>
              <a:rPr lang="en-US" dirty="0"/>
              <a:t>Computers and its subcategories should be given most priority as its sales are the maximum and between the customers aged 20 to 25.</a:t>
            </a:r>
          </a:p>
          <a:p>
            <a:r>
              <a:rPr lang="en-US" dirty="0"/>
              <a:t>Second category place is for cell phones.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68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9821-E0B2-4812-BFBA-68C6CFEB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996C-3545-459B-A3CC-E562E18A1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</a:t>
            </a:r>
          </a:p>
          <a:p>
            <a:r>
              <a:rPr lang="en-IN" dirty="0">
                <a:hlinkClick r:id="rId2"/>
              </a:rPr>
              <a:t>https://github.com/Greeshma-G-Nair-1001/DataSpark-Project2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672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E13E-13CB-40E4-AE78-F9EA997C1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01399" cy="2151529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002E-DEB3-4E59-A6C3-7A1DBA9B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259" y="2142068"/>
            <a:ext cx="3770967" cy="28960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Presented By</a:t>
            </a:r>
          </a:p>
          <a:p>
            <a:pPr marL="0" indent="0">
              <a:buNone/>
            </a:pPr>
            <a:r>
              <a:rPr lang="en-US" dirty="0"/>
              <a:t>Greeshma G Nair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16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B34E-8CF3-478C-80F7-8DD86151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across countries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B2A00-BB53-4D53-AA43-31124176C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United States accounted for 44.73% of Count of Customers.</a:t>
            </a:r>
          </a:p>
          <a:p>
            <a:r>
              <a:rPr lang="en-US" dirty="0"/>
              <a:t>UK accounts around second largest country for business.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7C3D6-6F42-462B-8350-0D79F910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33" y="3581201"/>
            <a:ext cx="7155432" cy="28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58AC-DC02-4809-81D1-55EFEA5C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across countries-SQL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18E40B-A268-4628-BE5B-39C26ED96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18" y="1617411"/>
            <a:ext cx="9341223" cy="51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C45B-82F3-4F15-8BBF-89AC6058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customers in different age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E198-FC4E-4DC5-AF53-F55D1C21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09600"/>
            <a:ext cx="10131425" cy="3649133"/>
          </a:xfrm>
        </p:spPr>
        <p:txBody>
          <a:bodyPr/>
          <a:lstStyle/>
          <a:p>
            <a:r>
              <a:rPr lang="en-US" dirty="0"/>
              <a:t>﻿At 264 customers count is highest, aged 23  </a:t>
            </a:r>
          </a:p>
          <a:p>
            <a:r>
              <a:rPr lang="en-US" dirty="0"/>
              <a:t>It is 149.06% higher than customers aged 22, which had the lowest Count of Customers of 106.﻿﻿ ﻿﻿ ﻿﻿</a:t>
            </a:r>
          </a:p>
          <a:p>
            <a:r>
              <a:rPr lang="en-US" dirty="0"/>
              <a:t>23 had the highest Count of Customers of 264, followed by 32 and 59. </a:t>
            </a:r>
          </a:p>
          <a:p>
            <a:r>
              <a:rPr lang="en-US" dirty="0"/>
              <a:t>﻿﻿Across all age groups Customers aged 68had count ranged from 106 to 264.﻿﻿ ﻿﻿ ﻿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B25F4-B038-454B-9FC3-DFA5EB34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82" y="4054400"/>
            <a:ext cx="6429041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5EBD-B4C7-48A0-8986-73973D74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calculation from Birthday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8A60AD-1DD4-49B1-85C1-8A0267D75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318" y="1857849"/>
            <a:ext cx="7897000" cy="50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0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5A88-7277-4989-A167-EF9CDDA3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12" y="170098"/>
            <a:ext cx="10131425" cy="1456267"/>
          </a:xfrm>
        </p:spPr>
        <p:txBody>
          <a:bodyPr/>
          <a:lstStyle/>
          <a:p>
            <a:r>
              <a:rPr lang="en-US" dirty="0"/>
              <a:t>No of customers by age- 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72471-7A16-4416-8A12-2243A94B9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118" y="1626365"/>
            <a:ext cx="7684937" cy="49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FF07-B454-43FE-90C9-75936051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18565"/>
          </a:xfrm>
        </p:spPr>
        <p:txBody>
          <a:bodyPr>
            <a:normAutofit fontScale="90000"/>
          </a:bodyPr>
          <a:lstStyle/>
          <a:p>
            <a:r>
              <a:rPr lang="en-US" dirty="0"/>
              <a:t>Count of product quantity for each products key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6B933F-587A-4842-BAB6-B2EC3489C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6872" y="3290047"/>
            <a:ext cx="4099006" cy="34093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7CE6FD-ACA7-42D8-93E0-BABC3DFD23F4}"/>
              </a:ext>
            </a:extLst>
          </p:cNvPr>
          <p:cNvSpPr/>
          <p:nvPr/>
        </p:nvSpPr>
        <p:spPr>
          <a:xfrm>
            <a:off x="779929" y="1443334"/>
            <a:ext cx="84268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</a:rPr>
              <a:t>﻿ ﻿﻿</a:t>
            </a:r>
            <a:r>
              <a:rPr lang="en-US" sz="2400" dirty="0">
                <a:latin typeface="Segoe UI" panose="020B0502040204020203" pitchFamily="34" charset="0"/>
              </a:rPr>
              <a:t>Product key 423 had the highest Count of  Quantity at 162, followed by product keys 458 and 446, which tied for second at 158 count of quantity.﻿﻿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﻿423 accounted for 0.26% of Count of Quantity.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﻿Across all 2,492 </a:t>
            </a:r>
            <a:r>
              <a:rPr lang="en-US" sz="2400" dirty="0" err="1"/>
              <a:t>ProductKey</a:t>
            </a:r>
            <a:r>
              <a:rPr lang="en-US" sz="2400" dirty="0"/>
              <a:t>, Count of Quantity ranged from 1 to 162.</a:t>
            </a:r>
            <a:r>
              <a:rPr lang="en-US" sz="2400" dirty="0">
                <a:latin typeface="Segoe UI" panose="020B0502040204020203" pitchFamily="34" charset="0"/>
              </a:rPr>
              <a:t> ﻿﻿ ﻿</a:t>
            </a:r>
            <a:br>
              <a:rPr lang="en-US" dirty="0">
                <a:latin typeface="Segoe UI" panose="020B0502040204020203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81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57D6-9027-4EC8-AB9D-160E4B0A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of product quantity for each products key – </a:t>
            </a:r>
            <a:r>
              <a:rPr lang="en-US" dirty="0" err="1"/>
              <a:t>sql</a:t>
            </a:r>
            <a:r>
              <a:rPr lang="en-US" dirty="0"/>
              <a:t> query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577C6-A49E-4FF9-95C7-0D497CFD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12" y="1872597"/>
            <a:ext cx="7345070" cy="47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34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646</TotalTime>
  <Words>322</Words>
  <Application>Microsoft Office PowerPoint</Application>
  <PresentationFormat>Widescreen</PresentationFormat>
  <Paragraphs>102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Celestial</vt:lpstr>
      <vt:lpstr>DataSpark</vt:lpstr>
      <vt:lpstr>Customers spread across countries</vt:lpstr>
      <vt:lpstr>Customers across countries</vt:lpstr>
      <vt:lpstr>Customers across countries-SQL query</vt:lpstr>
      <vt:lpstr>Distribution of customers in different age </vt:lpstr>
      <vt:lpstr>Age calculation from Birthday</vt:lpstr>
      <vt:lpstr>No of customers by age- SQl query</vt:lpstr>
      <vt:lpstr>Count of product quantity for each products key</vt:lpstr>
      <vt:lpstr>Count of product quantity for each products key – sql query</vt:lpstr>
      <vt:lpstr>Orders by year</vt:lpstr>
      <vt:lpstr>Orders by year-sql query</vt:lpstr>
      <vt:lpstr>Category distribution </vt:lpstr>
      <vt:lpstr>Category distribution – sql query</vt:lpstr>
      <vt:lpstr>Sum of quantity by category and subcategory</vt:lpstr>
      <vt:lpstr>Sum of quantity by category</vt:lpstr>
      <vt:lpstr>Distribution of stores across countries</vt:lpstr>
      <vt:lpstr>Distribution of stores across countries- sql query</vt:lpstr>
      <vt:lpstr>Size of stores in square metres by country</vt:lpstr>
      <vt:lpstr>Size of stores in square metres by country- sql query</vt:lpstr>
      <vt:lpstr>Stores opened by year</vt:lpstr>
      <vt:lpstr>Stores opened by year –sql query</vt:lpstr>
      <vt:lpstr>Total orders and quantity by store</vt:lpstr>
      <vt:lpstr>Total orders and quantity by store-sql query</vt:lpstr>
      <vt:lpstr>Count of customers by store</vt:lpstr>
      <vt:lpstr>Count of customers by store-sql query</vt:lpstr>
      <vt:lpstr>REPOrt</vt:lpstr>
      <vt:lpstr>Reference: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DataSpark</dc:title>
  <dc:creator>Greeshma Manikandan</dc:creator>
  <cp:lastModifiedBy>Greeshma Manikandan</cp:lastModifiedBy>
  <cp:revision>44</cp:revision>
  <dcterms:created xsi:type="dcterms:W3CDTF">2024-08-07T10:30:05Z</dcterms:created>
  <dcterms:modified xsi:type="dcterms:W3CDTF">2024-08-12T06:15:05Z</dcterms:modified>
</cp:coreProperties>
</file>